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13095355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13095355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13095355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13095355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3,600x5,400=19,440,000 pixels to predict</a:t>
            </a:r>
            <a:endParaRPr/>
          </a:p>
          <a:p>
            <a:pPr indent="0" lvl="0" marL="0" rtl="0" algn="l">
              <a:spcBef>
                <a:spcPts val="0"/>
              </a:spcBef>
              <a:spcAft>
                <a:spcPts val="0"/>
              </a:spcAft>
              <a:buNone/>
            </a:pPr>
            <a:r>
              <a:rPr lang="en"/>
              <a:t>30,000 rgb values</a:t>
            </a:r>
            <a:endParaRPr/>
          </a:p>
          <a:p>
            <a:pPr indent="0" lvl="0" marL="0" rtl="0" algn="l">
              <a:spcBef>
                <a:spcPts val="0"/>
              </a:spcBef>
              <a:spcAft>
                <a:spcPts val="0"/>
              </a:spcAft>
              <a:buNone/>
            </a:pPr>
            <a:r>
              <a:rPr lang="en"/>
              <a:t>15 checks needed per pixel for an allowance of +-1 for each rgb value</a:t>
            </a:r>
            <a:endParaRPr/>
          </a:p>
          <a:p>
            <a:pPr indent="0" lvl="0" marL="0" rtl="0" algn="l">
              <a:spcBef>
                <a:spcPts val="0"/>
              </a:spcBef>
              <a:spcAft>
                <a:spcPts val="0"/>
              </a:spcAft>
              <a:buNone/>
            </a:pPr>
            <a:r>
              <a:rPr lang="en"/>
              <a:t>=</a:t>
            </a:r>
            <a:r>
              <a:rPr lang="en"/>
              <a:t>8,748,000,000,000 (8.7 trillion) </a:t>
            </a:r>
            <a:r>
              <a:rPr lang="en"/>
              <a:t>iterations</a:t>
            </a:r>
            <a:r>
              <a:rPr lang="en"/>
              <a:t> to predict 1 image</a:t>
            </a:r>
            <a:endParaRPr/>
          </a:p>
          <a:p>
            <a:pPr indent="0" lvl="0" marL="0" rtl="0" algn="l">
              <a:spcBef>
                <a:spcPts val="0"/>
              </a:spcBef>
              <a:spcAft>
                <a:spcPts val="0"/>
              </a:spcAft>
              <a:buNone/>
            </a:pPr>
            <a:r>
              <a:rPr lang="en"/>
              <a:t>Just not </a:t>
            </a:r>
            <a:r>
              <a:rPr lang="en"/>
              <a:t>plausible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1309535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1309535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6082826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6082826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batch size, no validation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700777a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700777a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batch size, no validation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b014ef4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b014ef4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1309535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1309535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85415193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85415193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86db705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86db705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86db705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86db705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386d2e24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386d2e24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86db705a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86db705a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86db705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86db705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386d2e24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386d2e24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6082826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6082826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386d2e24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386d2e24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386d2e24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386d2e24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13095355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13095355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1309535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1309535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1309535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1309535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1309535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1309535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1309535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1309535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1309535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1309535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6.jpg"/><Relationship Id="rId5"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Rock Fractures</a:t>
            </a:r>
            <a:endParaRPr/>
          </a:p>
        </p:txBody>
      </p:sp>
      <p:sp>
        <p:nvSpPr>
          <p:cNvPr id="135" name="Google Shape;135;p13"/>
          <p:cNvSpPr txBox="1"/>
          <p:nvPr/>
        </p:nvSpPr>
        <p:spPr>
          <a:xfrm>
            <a:off x="6268625" y="3074025"/>
            <a:ext cx="1637700" cy="153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Ethan Mendel</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Brandon Carlisle</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Jinyang Chen</a:t>
            </a:r>
            <a:endParaRPr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lt1"/>
                </a:solidFill>
                <a:latin typeface="Lato"/>
                <a:ea typeface="Lato"/>
                <a:cs typeface="Lato"/>
                <a:sym typeface="Lato"/>
              </a:rPr>
              <a:t>Sam Perlmutter</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Dependent RGB Values</a:t>
            </a:r>
            <a:endParaRPr/>
          </a:p>
          <a:p>
            <a:pPr indent="0" lvl="0" marL="0" rtl="0" algn="l">
              <a:spcBef>
                <a:spcPts val="0"/>
              </a:spcBef>
              <a:spcAft>
                <a:spcPts val="0"/>
              </a:spcAft>
              <a:buNone/>
            </a:pPr>
            <a:r>
              <a:rPr lang="en" sz="1788"/>
              <a:t>Second Approach</a:t>
            </a:r>
            <a:endParaRPr sz="1788"/>
          </a:p>
        </p:txBody>
      </p:sp>
      <p:sp>
        <p:nvSpPr>
          <p:cNvPr id="195" name="Google Shape;195;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Collect RGB values</a:t>
            </a:r>
            <a:endParaRPr/>
          </a:p>
          <a:p>
            <a:pPr indent="0" lvl="0" marL="0" rtl="0" algn="l">
              <a:spcBef>
                <a:spcPts val="1200"/>
              </a:spcBef>
              <a:spcAft>
                <a:spcPts val="0"/>
              </a:spcAft>
              <a:buNone/>
            </a:pPr>
            <a:r>
              <a:rPr lang="en"/>
              <a:t>Save triplets in a list for reference</a:t>
            </a:r>
            <a:endParaRPr/>
          </a:p>
          <a:p>
            <a:pPr indent="0" lvl="0" marL="0" rtl="0" algn="l">
              <a:spcBef>
                <a:spcPts val="1200"/>
              </a:spcBef>
              <a:spcAft>
                <a:spcPts val="0"/>
              </a:spcAft>
              <a:buNone/>
            </a:pPr>
            <a:r>
              <a:rPr lang="en"/>
              <a:t>Check if each input pixel is within some range as any in the list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X is void space if:</a:t>
            </a:r>
            <a:endParaRPr/>
          </a:p>
          <a:p>
            <a:pPr indent="0" lvl="0" marL="0" rtl="0" algn="l">
              <a:spcBef>
                <a:spcPts val="1200"/>
              </a:spcBef>
              <a:spcAft>
                <a:spcPts val="0"/>
              </a:spcAft>
              <a:buNone/>
            </a:pPr>
            <a:r>
              <a:rPr lang="en"/>
              <a:t>np.array_equals(X’,Y) for Y in triplets for X’ in possibleX</a:t>
            </a:r>
            <a:endParaRPr/>
          </a:p>
          <a:p>
            <a:pPr indent="0" lvl="0" marL="0" rtl="0" algn="l">
              <a:spcBef>
                <a:spcPts val="1200"/>
              </a:spcBef>
              <a:spcAft>
                <a:spcPts val="1200"/>
              </a:spcAft>
              <a:buNone/>
            </a:pPr>
            <a:r>
              <a:rPr lang="en"/>
              <a:t>-&gt;an allowance of 1 requires 14 extra triplets to be checked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Dependent RGB Values</a:t>
            </a:r>
            <a:endParaRPr/>
          </a:p>
          <a:p>
            <a:pPr indent="0" lvl="0" marL="0" rtl="0" algn="l">
              <a:spcBef>
                <a:spcPts val="0"/>
              </a:spcBef>
              <a:spcAft>
                <a:spcPts val="0"/>
              </a:spcAft>
              <a:buNone/>
            </a:pPr>
            <a:r>
              <a:rPr lang="en" sz="1788"/>
              <a:t>Results</a:t>
            </a:r>
            <a:endParaRPr sz="1788"/>
          </a:p>
        </p:txBody>
      </p:sp>
      <p:pic>
        <p:nvPicPr>
          <p:cNvPr id="201" name="Google Shape;201;p23"/>
          <p:cNvPicPr preferRelativeResize="0"/>
          <p:nvPr/>
        </p:nvPicPr>
        <p:blipFill>
          <a:blip r:embed="rId3">
            <a:alphaModFix/>
          </a:blip>
          <a:stretch>
            <a:fillRect/>
          </a:stretch>
        </p:blipFill>
        <p:spPr>
          <a:xfrm>
            <a:off x="990050" y="1307850"/>
            <a:ext cx="7163876" cy="357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 Neural Network</a:t>
            </a:r>
            <a:endParaRPr/>
          </a:p>
          <a:p>
            <a:pPr indent="0" lvl="0" marL="0" rtl="0" algn="l">
              <a:spcBef>
                <a:spcPts val="0"/>
              </a:spcBef>
              <a:spcAft>
                <a:spcPts val="0"/>
              </a:spcAft>
              <a:buNone/>
            </a:pPr>
            <a:r>
              <a:rPr lang="en" sz="1788"/>
              <a:t>Approach</a:t>
            </a:r>
            <a:endParaRPr sz="1788"/>
          </a:p>
        </p:txBody>
      </p:sp>
      <p:pic>
        <p:nvPicPr>
          <p:cNvPr id="207" name="Google Shape;207;p24"/>
          <p:cNvPicPr preferRelativeResize="0"/>
          <p:nvPr/>
        </p:nvPicPr>
        <p:blipFill>
          <a:blip r:embed="rId3">
            <a:alphaModFix/>
          </a:blip>
          <a:stretch>
            <a:fillRect/>
          </a:stretch>
        </p:blipFill>
        <p:spPr>
          <a:xfrm>
            <a:off x="990050" y="1307850"/>
            <a:ext cx="7163876" cy="357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 Neural Network</a:t>
            </a:r>
            <a:endParaRPr/>
          </a:p>
          <a:p>
            <a:pPr indent="0" lvl="0" marL="0" rtl="0" algn="l">
              <a:spcBef>
                <a:spcPts val="0"/>
              </a:spcBef>
              <a:spcAft>
                <a:spcPts val="0"/>
              </a:spcAft>
              <a:buNone/>
            </a:pPr>
            <a:r>
              <a:rPr lang="en" sz="1788"/>
              <a:t>Results, no validation</a:t>
            </a:r>
            <a:endParaRPr sz="1788"/>
          </a:p>
        </p:txBody>
      </p:sp>
      <p:grpSp>
        <p:nvGrpSpPr>
          <p:cNvPr id="213" name="Google Shape;213;p25"/>
          <p:cNvGrpSpPr/>
          <p:nvPr/>
        </p:nvGrpSpPr>
        <p:grpSpPr>
          <a:xfrm>
            <a:off x="990050" y="1307850"/>
            <a:ext cx="7164326" cy="3535788"/>
            <a:chOff x="990050" y="1307850"/>
            <a:chExt cx="7164326" cy="3535788"/>
          </a:xfrm>
        </p:grpSpPr>
        <p:pic>
          <p:nvPicPr>
            <p:cNvPr id="214" name="Google Shape;214;p25"/>
            <p:cNvPicPr preferRelativeResize="0"/>
            <p:nvPr/>
          </p:nvPicPr>
          <p:blipFill>
            <a:blip r:embed="rId3">
              <a:alphaModFix/>
            </a:blip>
            <a:stretch>
              <a:fillRect/>
            </a:stretch>
          </p:blipFill>
          <p:spPr>
            <a:xfrm>
              <a:off x="990050" y="3038921"/>
              <a:ext cx="7164326" cy="1804717"/>
            </a:xfrm>
            <a:prstGeom prst="rect">
              <a:avLst/>
            </a:prstGeom>
            <a:noFill/>
            <a:ln>
              <a:noFill/>
            </a:ln>
          </p:spPr>
        </p:pic>
        <p:pic>
          <p:nvPicPr>
            <p:cNvPr id="215" name="Google Shape;215;p25"/>
            <p:cNvPicPr preferRelativeResize="0"/>
            <p:nvPr/>
          </p:nvPicPr>
          <p:blipFill rotWithShape="1">
            <a:blip r:embed="rId4">
              <a:alphaModFix/>
            </a:blip>
            <a:srcRect b="0" l="-10" r="10" t="0"/>
            <a:stretch/>
          </p:blipFill>
          <p:spPr>
            <a:xfrm>
              <a:off x="990050" y="1307850"/>
              <a:ext cx="7164324" cy="18047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 Neural Network</a:t>
            </a:r>
            <a:endParaRPr/>
          </a:p>
          <a:p>
            <a:pPr indent="0" lvl="0" marL="0" rtl="0" algn="l">
              <a:spcBef>
                <a:spcPts val="0"/>
              </a:spcBef>
              <a:spcAft>
                <a:spcPts val="0"/>
              </a:spcAft>
              <a:buNone/>
            </a:pPr>
            <a:r>
              <a:rPr lang="en" sz="1788"/>
              <a:t>Results, with validation</a:t>
            </a:r>
            <a:endParaRPr sz="1788"/>
          </a:p>
        </p:txBody>
      </p:sp>
      <p:grpSp>
        <p:nvGrpSpPr>
          <p:cNvPr id="221" name="Google Shape;221;p26"/>
          <p:cNvGrpSpPr/>
          <p:nvPr/>
        </p:nvGrpSpPr>
        <p:grpSpPr>
          <a:xfrm>
            <a:off x="990050" y="1307898"/>
            <a:ext cx="7164336" cy="3535740"/>
            <a:chOff x="200" y="947448"/>
            <a:chExt cx="9144015" cy="3674260"/>
          </a:xfrm>
        </p:grpSpPr>
        <p:pic>
          <p:nvPicPr>
            <p:cNvPr id="222" name="Google Shape;222;p26"/>
            <p:cNvPicPr preferRelativeResize="0"/>
            <p:nvPr/>
          </p:nvPicPr>
          <p:blipFill>
            <a:blip r:embed="rId3">
              <a:alphaModFix/>
            </a:blip>
            <a:stretch>
              <a:fillRect/>
            </a:stretch>
          </p:blipFill>
          <p:spPr>
            <a:xfrm>
              <a:off x="213" y="2737543"/>
              <a:ext cx="9144003" cy="1884165"/>
            </a:xfrm>
            <a:prstGeom prst="rect">
              <a:avLst/>
            </a:prstGeom>
            <a:noFill/>
            <a:ln>
              <a:noFill/>
            </a:ln>
          </p:spPr>
        </p:pic>
        <p:pic>
          <p:nvPicPr>
            <p:cNvPr id="223" name="Google Shape;223;p26"/>
            <p:cNvPicPr preferRelativeResize="0"/>
            <p:nvPr/>
          </p:nvPicPr>
          <p:blipFill>
            <a:blip r:embed="rId4">
              <a:alphaModFix/>
            </a:blip>
            <a:stretch>
              <a:fillRect/>
            </a:stretch>
          </p:blipFill>
          <p:spPr>
            <a:xfrm>
              <a:off x="200" y="947448"/>
              <a:ext cx="9144003" cy="1866305"/>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a:p>
            <a:pPr indent="0" lvl="0" marL="0" rtl="0" algn="l">
              <a:spcBef>
                <a:spcPts val="0"/>
              </a:spcBef>
              <a:spcAft>
                <a:spcPts val="0"/>
              </a:spcAft>
              <a:buNone/>
            </a:pPr>
            <a:r>
              <a:rPr lang="en" sz="1788"/>
              <a:t>Approach</a:t>
            </a:r>
            <a:endParaRPr sz="1788"/>
          </a:p>
        </p:txBody>
      </p:sp>
      <p:sp>
        <p:nvSpPr>
          <p:cNvPr id="229" name="Google Shape;229;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Reorganize data set</a:t>
            </a:r>
            <a:endParaRPr/>
          </a:p>
          <a:p>
            <a:pPr indent="0" lvl="0" marL="0" rtl="0" algn="l">
              <a:spcBef>
                <a:spcPts val="1200"/>
              </a:spcBef>
              <a:spcAft>
                <a:spcPts val="0"/>
              </a:spcAft>
              <a:buNone/>
            </a:pPr>
            <a:r>
              <a:rPr lang="en"/>
              <a:t>Collect FastAI data batches consisting of image and mask</a:t>
            </a:r>
            <a:endParaRPr/>
          </a:p>
          <a:p>
            <a:pPr indent="0" lvl="0" marL="0" rtl="0" algn="l">
              <a:spcBef>
                <a:spcPts val="1200"/>
              </a:spcBef>
              <a:spcAft>
                <a:spcPts val="0"/>
              </a:spcAft>
              <a:buNone/>
            </a:pPr>
            <a:r>
              <a:rPr lang="en"/>
              <a:t>Train a NN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Classes:</a:t>
            </a:r>
            <a:endParaRPr/>
          </a:p>
          <a:p>
            <a:pPr indent="0" lvl="0" marL="0" rtl="0" algn="l">
              <a:spcBef>
                <a:spcPts val="1200"/>
              </a:spcBef>
              <a:spcAft>
                <a:spcPts val="0"/>
              </a:spcAft>
              <a:buNone/>
            </a:pPr>
            <a:r>
              <a:rPr lang="en"/>
              <a:t>	0:	Rock/Background</a:t>
            </a:r>
            <a:endParaRPr/>
          </a:p>
          <a:p>
            <a:pPr indent="0" lvl="0" marL="0" rtl="0" algn="l">
              <a:spcBef>
                <a:spcPts val="1200"/>
              </a:spcBef>
              <a:spcAft>
                <a:spcPts val="1200"/>
              </a:spcAft>
              <a:buNone/>
            </a:pPr>
            <a:r>
              <a:rPr lang="en"/>
              <a:t>	1:	Fracture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p:txBody>
      </p:sp>
      <p:sp>
        <p:nvSpPr>
          <p:cNvPr id="235" name="Google Shape;235;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6" name="Google Shape;236;p28"/>
          <p:cNvPicPr preferRelativeResize="0"/>
          <p:nvPr/>
        </p:nvPicPr>
        <p:blipFill>
          <a:blip r:embed="rId3">
            <a:alphaModFix/>
          </a:blip>
          <a:stretch>
            <a:fillRect/>
          </a:stretch>
        </p:blipFill>
        <p:spPr>
          <a:xfrm>
            <a:off x="1297500" y="1335899"/>
            <a:ext cx="6680974" cy="3374524"/>
          </a:xfrm>
          <a:prstGeom prst="rect">
            <a:avLst/>
          </a:prstGeom>
          <a:noFill/>
          <a:ln>
            <a:noFill/>
          </a:ln>
        </p:spPr>
      </p:pic>
      <p:sp>
        <p:nvSpPr>
          <p:cNvPr id="237" name="Google Shape;237;p28"/>
          <p:cNvSpPr/>
          <p:nvPr/>
        </p:nvSpPr>
        <p:spPr>
          <a:xfrm>
            <a:off x="1312750" y="2088100"/>
            <a:ext cx="6642600" cy="27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8"/>
          <p:cNvPicPr preferRelativeResize="0"/>
          <p:nvPr/>
        </p:nvPicPr>
        <p:blipFill>
          <a:blip r:embed="rId4">
            <a:alphaModFix/>
          </a:blip>
          <a:stretch>
            <a:fillRect/>
          </a:stretch>
        </p:blipFill>
        <p:spPr>
          <a:xfrm>
            <a:off x="1335788" y="2088150"/>
            <a:ext cx="6642699" cy="27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p:txBody>
      </p:sp>
      <p:pic>
        <p:nvPicPr>
          <p:cNvPr id="244" name="Google Shape;244;p29"/>
          <p:cNvPicPr preferRelativeResize="0"/>
          <p:nvPr/>
        </p:nvPicPr>
        <p:blipFill rotWithShape="1">
          <a:blip r:embed="rId3">
            <a:alphaModFix/>
          </a:blip>
          <a:srcRect b="28779" l="10533" r="2555" t="0"/>
          <a:stretch/>
        </p:blipFill>
        <p:spPr>
          <a:xfrm>
            <a:off x="4382200" y="1567549"/>
            <a:ext cx="4550800" cy="3405174"/>
          </a:xfrm>
          <a:prstGeom prst="rect">
            <a:avLst/>
          </a:prstGeom>
          <a:noFill/>
          <a:ln>
            <a:noFill/>
          </a:ln>
        </p:spPr>
      </p:pic>
      <p:pic>
        <p:nvPicPr>
          <p:cNvPr id="245" name="Google Shape;245;p29"/>
          <p:cNvPicPr preferRelativeResize="0"/>
          <p:nvPr/>
        </p:nvPicPr>
        <p:blipFill rotWithShape="1">
          <a:blip r:embed="rId4">
            <a:alphaModFix/>
          </a:blip>
          <a:srcRect b="4196" l="12821" r="4301" t="0"/>
          <a:stretch/>
        </p:blipFill>
        <p:spPr>
          <a:xfrm>
            <a:off x="612800" y="1567550"/>
            <a:ext cx="3506025" cy="340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p:txBody>
      </p:sp>
      <p:pic>
        <p:nvPicPr>
          <p:cNvPr id="251" name="Google Shape;251;p30"/>
          <p:cNvPicPr preferRelativeResize="0"/>
          <p:nvPr/>
        </p:nvPicPr>
        <p:blipFill>
          <a:blip r:embed="rId3">
            <a:alphaModFix/>
          </a:blip>
          <a:stretch>
            <a:fillRect/>
          </a:stretch>
        </p:blipFill>
        <p:spPr>
          <a:xfrm>
            <a:off x="5230050" y="660029"/>
            <a:ext cx="3719150" cy="558471"/>
          </a:xfrm>
          <a:prstGeom prst="rect">
            <a:avLst/>
          </a:prstGeom>
          <a:noFill/>
          <a:ln>
            <a:noFill/>
          </a:ln>
        </p:spPr>
      </p:pic>
      <p:pic>
        <p:nvPicPr>
          <p:cNvPr id="252" name="Google Shape;252;p30"/>
          <p:cNvPicPr preferRelativeResize="0"/>
          <p:nvPr/>
        </p:nvPicPr>
        <p:blipFill>
          <a:blip r:embed="rId4">
            <a:alphaModFix/>
          </a:blip>
          <a:stretch>
            <a:fillRect/>
          </a:stretch>
        </p:blipFill>
        <p:spPr>
          <a:xfrm>
            <a:off x="5230053" y="1218500"/>
            <a:ext cx="3719149" cy="3797201"/>
          </a:xfrm>
          <a:prstGeom prst="rect">
            <a:avLst/>
          </a:prstGeom>
          <a:noFill/>
          <a:ln>
            <a:noFill/>
          </a:ln>
        </p:spPr>
      </p:pic>
      <p:pic>
        <p:nvPicPr>
          <p:cNvPr id="253" name="Google Shape;253;p30"/>
          <p:cNvPicPr preferRelativeResize="0"/>
          <p:nvPr/>
        </p:nvPicPr>
        <p:blipFill>
          <a:blip r:embed="rId5">
            <a:alphaModFix/>
          </a:blip>
          <a:stretch>
            <a:fillRect/>
          </a:stretch>
        </p:blipFill>
        <p:spPr>
          <a:xfrm>
            <a:off x="492400" y="885200"/>
            <a:ext cx="4128725" cy="4177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p:txBody>
      </p:sp>
      <p:pic>
        <p:nvPicPr>
          <p:cNvPr id="259" name="Google Shape;259;p31"/>
          <p:cNvPicPr preferRelativeResize="0"/>
          <p:nvPr/>
        </p:nvPicPr>
        <p:blipFill rotWithShape="1">
          <a:blip r:embed="rId3">
            <a:alphaModFix/>
          </a:blip>
          <a:srcRect b="82358" l="0" r="0" t="0"/>
          <a:stretch/>
        </p:blipFill>
        <p:spPr>
          <a:xfrm>
            <a:off x="1798350" y="1307851"/>
            <a:ext cx="3877950" cy="817225"/>
          </a:xfrm>
          <a:prstGeom prst="rect">
            <a:avLst/>
          </a:prstGeom>
          <a:noFill/>
          <a:ln>
            <a:noFill/>
          </a:ln>
        </p:spPr>
      </p:pic>
      <p:pic>
        <p:nvPicPr>
          <p:cNvPr id="260" name="Google Shape;260;p31"/>
          <p:cNvPicPr preferRelativeResize="0"/>
          <p:nvPr/>
        </p:nvPicPr>
        <p:blipFill rotWithShape="1">
          <a:blip r:embed="rId4">
            <a:alphaModFix/>
          </a:blip>
          <a:srcRect b="0" l="0" r="0" t="51746"/>
          <a:stretch/>
        </p:blipFill>
        <p:spPr>
          <a:xfrm>
            <a:off x="1798350" y="2176750"/>
            <a:ext cx="3877950" cy="2274249"/>
          </a:xfrm>
          <a:prstGeom prst="rect">
            <a:avLst/>
          </a:prstGeom>
          <a:noFill/>
          <a:ln>
            <a:noFill/>
          </a:ln>
        </p:spPr>
      </p:pic>
      <p:sp>
        <p:nvSpPr>
          <p:cNvPr id="261" name="Google Shape;261;p31"/>
          <p:cNvSpPr/>
          <p:nvPr/>
        </p:nvSpPr>
        <p:spPr>
          <a:xfrm>
            <a:off x="5916150" y="1917075"/>
            <a:ext cx="1919400" cy="1806000"/>
          </a:xfrm>
          <a:prstGeom prst="decagon">
            <a:avLst>
              <a:gd fmla="val 105146" name="vf"/>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6568550" y="1988925"/>
            <a:ext cx="841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solidFill>
                  <a:srgbClr val="FFFFFF"/>
                </a:solidFill>
                <a:latin typeface="Lato"/>
                <a:ea typeface="Lato"/>
                <a:cs typeface="Lato"/>
                <a:sym typeface="Lato"/>
              </a:rPr>
              <a:t>!</a:t>
            </a:r>
            <a:endParaRPr sz="96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study of geomorphology, it is important to be able to characterize how fractured rock layers are. Currently, identifying the void space of fractures is done manually by hand. This is tedious, as there are several criteria that must be</a:t>
            </a:r>
            <a:r>
              <a:rPr lang="en"/>
              <a:t> met. It should be more than possible to be able to build a computer vision program to automatically identify and segment the void space of rock fractures.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p:txBody>
      </p:sp>
      <p:pic>
        <p:nvPicPr>
          <p:cNvPr id="268" name="Google Shape;268;p32"/>
          <p:cNvPicPr preferRelativeResize="0"/>
          <p:nvPr/>
        </p:nvPicPr>
        <p:blipFill>
          <a:blip r:embed="rId3">
            <a:alphaModFix/>
          </a:blip>
          <a:stretch>
            <a:fillRect/>
          </a:stretch>
        </p:blipFill>
        <p:spPr>
          <a:xfrm>
            <a:off x="1297500" y="902046"/>
            <a:ext cx="6406798" cy="1901550"/>
          </a:xfrm>
          <a:prstGeom prst="rect">
            <a:avLst/>
          </a:prstGeom>
          <a:noFill/>
          <a:ln>
            <a:noFill/>
          </a:ln>
        </p:spPr>
      </p:pic>
      <p:pic>
        <p:nvPicPr>
          <p:cNvPr id="269" name="Google Shape;269;p32"/>
          <p:cNvPicPr preferRelativeResize="0"/>
          <p:nvPr/>
        </p:nvPicPr>
        <p:blipFill rotWithShape="1">
          <a:blip r:embed="rId4">
            <a:alphaModFix/>
          </a:blip>
          <a:srcRect b="82358" l="0" r="0" t="0"/>
          <a:stretch/>
        </p:blipFill>
        <p:spPr>
          <a:xfrm>
            <a:off x="945100" y="3437526"/>
            <a:ext cx="3877950" cy="817225"/>
          </a:xfrm>
          <a:prstGeom prst="rect">
            <a:avLst/>
          </a:prstGeom>
          <a:noFill/>
          <a:ln>
            <a:noFill/>
          </a:ln>
        </p:spPr>
      </p:pic>
      <p:pic>
        <p:nvPicPr>
          <p:cNvPr id="270" name="Google Shape;270;p32"/>
          <p:cNvPicPr preferRelativeResize="0"/>
          <p:nvPr/>
        </p:nvPicPr>
        <p:blipFill rotWithShape="1">
          <a:blip r:embed="rId5">
            <a:alphaModFix/>
          </a:blip>
          <a:srcRect b="0" l="0" r="0" t="51746"/>
          <a:stretch/>
        </p:blipFill>
        <p:spPr>
          <a:xfrm>
            <a:off x="4875825" y="2869250"/>
            <a:ext cx="3707774" cy="2137174"/>
          </a:xfrm>
          <a:prstGeom prst="rect">
            <a:avLst/>
          </a:prstGeom>
          <a:noFill/>
          <a:ln>
            <a:noFill/>
          </a:ln>
        </p:spPr>
      </p:pic>
      <p:sp>
        <p:nvSpPr>
          <p:cNvPr id="271" name="Google Shape;271;p32"/>
          <p:cNvSpPr/>
          <p:nvPr/>
        </p:nvSpPr>
        <p:spPr>
          <a:xfrm rot="-1055472">
            <a:off x="4684853" y="1722183"/>
            <a:ext cx="1314259" cy="666524"/>
          </a:xfrm>
          <a:prstGeom prst="lef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 Segmentation</a:t>
            </a:r>
            <a:endParaRPr/>
          </a:p>
          <a:p>
            <a:pPr indent="0" lvl="0" marL="0" rtl="0" algn="l">
              <a:spcBef>
                <a:spcPts val="0"/>
              </a:spcBef>
              <a:spcAft>
                <a:spcPts val="0"/>
              </a:spcAft>
              <a:buNone/>
            </a:pPr>
            <a:r>
              <a:rPr lang="en" sz="1788"/>
              <a:t>Abandoned</a:t>
            </a:r>
            <a:endParaRPr/>
          </a:p>
        </p:txBody>
      </p:sp>
      <p:sp>
        <p:nvSpPr>
          <p:cNvPr id="277" name="Google Shape;277;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Semantic segmentation is a process that can assign specific classes to each pixel of an image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This level of complexity is not required</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We only require binary output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Approach</a:t>
            </a:r>
            <a:endParaRPr/>
          </a:p>
          <a:p>
            <a:pPr indent="0" lvl="0" marL="0" rtl="0" algn="l">
              <a:spcBef>
                <a:spcPts val="0"/>
              </a:spcBef>
              <a:spcAft>
                <a:spcPts val="0"/>
              </a:spcAft>
              <a:buNone/>
            </a:pPr>
            <a:r>
              <a:rPr lang="en" sz="1788"/>
              <a:t>Independent RGB Values</a:t>
            </a:r>
            <a:endParaRPr sz="1788"/>
          </a:p>
        </p:txBody>
      </p:sp>
      <p:sp>
        <p:nvSpPr>
          <p:cNvPr id="283" name="Google Shape;283;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K-Fold </a:t>
            </a:r>
            <a:r>
              <a:rPr lang="en"/>
              <a:t>Validation</a:t>
            </a:r>
            <a:endParaRPr/>
          </a:p>
          <a:p>
            <a:pPr indent="0" lvl="0" marL="0" rtl="0" algn="l">
              <a:spcBef>
                <a:spcPts val="1200"/>
              </a:spcBef>
              <a:spcAft>
                <a:spcPts val="0"/>
              </a:spcAft>
              <a:buNone/>
            </a:pPr>
            <a:r>
              <a:rPr lang="en"/>
              <a:t>	Dataset size was limited</a:t>
            </a:r>
            <a:endParaRPr/>
          </a:p>
          <a:p>
            <a:pPr indent="0" lvl="0" marL="0" rtl="0" algn="l">
              <a:spcBef>
                <a:spcPts val="1200"/>
              </a:spcBef>
              <a:spcAft>
                <a:spcPts val="0"/>
              </a:spcAft>
              <a:buNone/>
            </a:pPr>
            <a:r>
              <a:rPr lang="en"/>
              <a:t>Standard Deviation Fitting</a:t>
            </a:r>
            <a:endParaRPr/>
          </a:p>
          <a:p>
            <a:pPr indent="0" lvl="0" marL="0" rtl="0" algn="l">
              <a:spcBef>
                <a:spcPts val="1200"/>
              </a:spcBef>
              <a:spcAft>
                <a:spcPts val="0"/>
              </a:spcAft>
              <a:buNone/>
            </a:pPr>
            <a:r>
              <a:rPr lang="en"/>
              <a:t>	To choose a dynamic Standard Deviation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Intersection Over Union (IoU) as a metric</a:t>
            </a:r>
            <a:endParaRPr/>
          </a:p>
          <a:p>
            <a:pPr indent="0" lvl="0" marL="457200" rtl="0" algn="l">
              <a:spcBef>
                <a:spcPts val="1200"/>
              </a:spcBef>
              <a:spcAft>
                <a:spcPts val="1200"/>
              </a:spcAft>
              <a:buNone/>
            </a:pPr>
            <a:r>
              <a:rPr lang="en"/>
              <a:t>Typically used in image detection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Approach</a:t>
            </a:r>
            <a:endParaRPr/>
          </a:p>
          <a:p>
            <a:pPr indent="0" lvl="0" marL="0" rtl="0" algn="l">
              <a:spcBef>
                <a:spcPts val="0"/>
              </a:spcBef>
              <a:spcAft>
                <a:spcPts val="0"/>
              </a:spcAft>
              <a:buNone/>
            </a:pPr>
            <a:r>
              <a:rPr lang="en" sz="1788"/>
              <a:t>Results</a:t>
            </a:r>
            <a:endParaRPr sz="1788"/>
          </a:p>
        </p:txBody>
      </p:sp>
      <p:grpSp>
        <p:nvGrpSpPr>
          <p:cNvPr id="289" name="Google Shape;289;p35"/>
          <p:cNvGrpSpPr/>
          <p:nvPr/>
        </p:nvGrpSpPr>
        <p:grpSpPr>
          <a:xfrm>
            <a:off x="990050" y="1307901"/>
            <a:ext cx="7164326" cy="3535857"/>
            <a:chOff x="-34325" y="7"/>
            <a:chExt cx="9144003" cy="3814713"/>
          </a:xfrm>
        </p:grpSpPr>
        <p:pic>
          <p:nvPicPr>
            <p:cNvPr id="290" name="Google Shape;290;p35"/>
            <p:cNvPicPr preferRelativeResize="0"/>
            <p:nvPr/>
          </p:nvPicPr>
          <p:blipFill>
            <a:blip r:embed="rId3">
              <a:alphaModFix/>
            </a:blip>
            <a:stretch>
              <a:fillRect/>
            </a:stretch>
          </p:blipFill>
          <p:spPr>
            <a:xfrm>
              <a:off x="-34325" y="7"/>
              <a:ext cx="9143997" cy="1937743"/>
            </a:xfrm>
            <a:prstGeom prst="rect">
              <a:avLst/>
            </a:prstGeom>
            <a:noFill/>
            <a:ln>
              <a:noFill/>
            </a:ln>
          </p:spPr>
        </p:pic>
        <p:pic>
          <p:nvPicPr>
            <p:cNvPr id="291" name="Google Shape;291;p35"/>
            <p:cNvPicPr preferRelativeResize="0"/>
            <p:nvPr/>
          </p:nvPicPr>
          <p:blipFill>
            <a:blip r:embed="rId4">
              <a:alphaModFix/>
            </a:blip>
            <a:stretch>
              <a:fillRect/>
            </a:stretch>
          </p:blipFill>
          <p:spPr>
            <a:xfrm>
              <a:off x="-34325" y="1908231"/>
              <a:ext cx="9144003" cy="190648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Contributions</a:t>
            </a:r>
            <a:endParaRPr/>
          </a:p>
        </p:txBody>
      </p:sp>
      <p:sp>
        <p:nvSpPr>
          <p:cNvPr id="297" name="Google Shape;297;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 Perlmutter - Problem statement and research into  open source methodologies</a:t>
            </a:r>
            <a:endParaRPr/>
          </a:p>
          <a:p>
            <a:pPr indent="0" lvl="0" marL="0" rtl="0" algn="l">
              <a:spcBef>
                <a:spcPts val="1200"/>
              </a:spcBef>
              <a:spcAft>
                <a:spcPts val="0"/>
              </a:spcAft>
              <a:buNone/>
            </a:pPr>
            <a:r>
              <a:rPr lang="en"/>
              <a:t>Ethan Mendel - Independent RGB/Dependent RGB/CNN Approaches/Slides</a:t>
            </a:r>
            <a:endParaRPr/>
          </a:p>
          <a:p>
            <a:pPr indent="0" lvl="0" marL="0" rtl="0" algn="l">
              <a:spcBef>
                <a:spcPts val="1200"/>
              </a:spcBef>
              <a:spcAft>
                <a:spcPts val="0"/>
              </a:spcAft>
              <a:buNone/>
            </a:pPr>
            <a:r>
              <a:rPr lang="en"/>
              <a:t>Brandon Carlisle - Semantic Segmentation Approach/Slides</a:t>
            </a:r>
            <a:endParaRPr/>
          </a:p>
          <a:p>
            <a:pPr indent="0" lvl="0" marL="0" rtl="0" algn="l">
              <a:spcBef>
                <a:spcPts val="1200"/>
              </a:spcBef>
              <a:spcAft>
                <a:spcPts val="1200"/>
              </a:spcAft>
              <a:buNone/>
            </a:pPr>
            <a:r>
              <a:rPr lang="en"/>
              <a:t>Jinyang Chen - Research into potential customers/businesses and similar solutions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Methods</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Independent RGB values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Dependent RGB values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Convolution Neural Network</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Semantic Segmentation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040500" y="393750"/>
            <a:ext cx="81036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Independent RGBs		vs		Dependent RGBs</a:t>
            </a:r>
            <a:endParaRPr/>
          </a:p>
        </p:txBody>
      </p:sp>
      <p:pic>
        <p:nvPicPr>
          <p:cNvPr id="153" name="Google Shape;153;p16"/>
          <p:cNvPicPr preferRelativeResize="0"/>
          <p:nvPr/>
        </p:nvPicPr>
        <p:blipFill>
          <a:blip r:embed="rId3">
            <a:alphaModFix/>
          </a:blip>
          <a:stretch>
            <a:fillRect/>
          </a:stretch>
        </p:blipFill>
        <p:spPr>
          <a:xfrm>
            <a:off x="0" y="1438275"/>
            <a:ext cx="4572001" cy="2571750"/>
          </a:xfrm>
          <a:prstGeom prst="rect">
            <a:avLst/>
          </a:prstGeom>
          <a:noFill/>
          <a:ln>
            <a:noFill/>
          </a:ln>
        </p:spPr>
      </p:pic>
      <p:pic>
        <p:nvPicPr>
          <p:cNvPr id="154" name="Google Shape;154;p16"/>
          <p:cNvPicPr preferRelativeResize="0"/>
          <p:nvPr/>
        </p:nvPicPr>
        <p:blipFill>
          <a:blip r:embed="rId4">
            <a:alphaModFix/>
          </a:blip>
          <a:stretch>
            <a:fillRect/>
          </a:stretch>
        </p:blipFill>
        <p:spPr>
          <a:xfrm>
            <a:off x="4572000" y="1438275"/>
            <a:ext cx="4572000" cy="257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Independent RGB Values</a:t>
            </a:r>
            <a:endParaRPr/>
          </a:p>
          <a:p>
            <a:pPr indent="0" lvl="0" marL="0" rtl="0" algn="l">
              <a:spcBef>
                <a:spcPts val="0"/>
              </a:spcBef>
              <a:spcAft>
                <a:spcPts val="0"/>
              </a:spcAft>
              <a:buNone/>
            </a:pPr>
            <a:r>
              <a:rPr lang="en" sz="1788"/>
              <a:t>Approach</a:t>
            </a:r>
            <a:endParaRPr sz="1788"/>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Collect RGB values</a:t>
            </a:r>
            <a:endParaRPr/>
          </a:p>
          <a:p>
            <a:pPr indent="0" lvl="0" marL="0" rtl="0" algn="l">
              <a:spcBef>
                <a:spcPts val="1200"/>
              </a:spcBef>
              <a:spcAft>
                <a:spcPts val="0"/>
              </a:spcAft>
              <a:buNone/>
            </a:pPr>
            <a:r>
              <a:rPr lang="en"/>
              <a:t>Get independent means and standard deviations</a:t>
            </a:r>
            <a:endParaRPr/>
          </a:p>
          <a:p>
            <a:pPr indent="0" lvl="0" marL="0" rtl="0" algn="l">
              <a:spcBef>
                <a:spcPts val="1200"/>
              </a:spcBef>
              <a:spcAft>
                <a:spcPts val="0"/>
              </a:spcAft>
              <a:buNone/>
            </a:pPr>
            <a:r>
              <a:rPr lang="en"/>
              <a:t>Check if each input pixel is within the accepted standard deviation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X is void space if:</a:t>
            </a:r>
            <a:endParaRPr/>
          </a:p>
          <a:p>
            <a:pPr indent="0" lvl="0" marL="0" rtl="0" algn="l">
              <a:spcBef>
                <a:spcPts val="1200"/>
              </a:spcBef>
              <a:spcAft>
                <a:spcPts val="1200"/>
              </a:spcAft>
              <a:buNone/>
            </a:pPr>
            <a:r>
              <a:rPr lang="en"/>
              <a:t>(m</a:t>
            </a:r>
            <a:r>
              <a:rPr lang="en"/>
              <a:t>ean - a*stdev &lt; x &lt; mean+a*stdev) for all RGB mean/stdev</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Independent RGB Values</a:t>
            </a:r>
            <a:endParaRPr/>
          </a:p>
          <a:p>
            <a:pPr indent="0" lvl="0" marL="0" rtl="0" algn="l">
              <a:spcBef>
                <a:spcPts val="0"/>
              </a:spcBef>
              <a:spcAft>
                <a:spcPts val="0"/>
              </a:spcAft>
              <a:buNone/>
            </a:pPr>
            <a:r>
              <a:rPr lang="en" sz="1788"/>
              <a:t>Picking a Standard Deviation</a:t>
            </a:r>
            <a:endParaRPr sz="1788"/>
          </a:p>
        </p:txBody>
      </p:sp>
      <p:pic>
        <p:nvPicPr>
          <p:cNvPr id="166" name="Google Shape;166;p18"/>
          <p:cNvPicPr preferRelativeResize="0"/>
          <p:nvPr/>
        </p:nvPicPr>
        <p:blipFill>
          <a:blip r:embed="rId3">
            <a:alphaModFix/>
          </a:blip>
          <a:stretch>
            <a:fillRect/>
          </a:stretch>
        </p:blipFill>
        <p:spPr>
          <a:xfrm>
            <a:off x="990062" y="1307850"/>
            <a:ext cx="7163873" cy="3578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Independent RGB Values</a:t>
            </a:r>
            <a:endParaRPr/>
          </a:p>
          <a:p>
            <a:pPr indent="0" lvl="0" marL="0" rtl="0" algn="l">
              <a:spcBef>
                <a:spcPts val="0"/>
              </a:spcBef>
              <a:spcAft>
                <a:spcPts val="0"/>
              </a:spcAft>
              <a:buNone/>
            </a:pPr>
            <a:r>
              <a:rPr lang="en" sz="1788"/>
              <a:t>Results</a:t>
            </a:r>
            <a:endParaRPr sz="1788"/>
          </a:p>
        </p:txBody>
      </p:sp>
      <p:pic>
        <p:nvPicPr>
          <p:cNvPr id="172" name="Google Shape;172;p19"/>
          <p:cNvPicPr preferRelativeResize="0"/>
          <p:nvPr/>
        </p:nvPicPr>
        <p:blipFill>
          <a:blip r:embed="rId3">
            <a:alphaModFix/>
          </a:blip>
          <a:stretch>
            <a:fillRect/>
          </a:stretch>
        </p:blipFill>
        <p:spPr>
          <a:xfrm>
            <a:off x="990050" y="1307850"/>
            <a:ext cx="7163873" cy="3578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Dependent RGB Values</a:t>
            </a:r>
            <a:endParaRPr/>
          </a:p>
          <a:p>
            <a:pPr indent="0" lvl="0" marL="0" rtl="0" algn="l">
              <a:spcBef>
                <a:spcPts val="0"/>
              </a:spcBef>
              <a:spcAft>
                <a:spcPts val="0"/>
              </a:spcAft>
              <a:buNone/>
            </a:pPr>
            <a:r>
              <a:rPr lang="en" sz="1788"/>
              <a:t>Approach</a:t>
            </a:r>
            <a:endParaRPr sz="1788"/>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Collect RGB values</a:t>
            </a:r>
            <a:endParaRPr/>
          </a:p>
          <a:p>
            <a:pPr indent="0" lvl="0" marL="0" rtl="0" algn="l">
              <a:spcBef>
                <a:spcPts val="1200"/>
              </a:spcBef>
              <a:spcAft>
                <a:spcPts val="0"/>
              </a:spcAft>
              <a:buNone/>
            </a:pPr>
            <a:r>
              <a:rPr lang="en"/>
              <a:t>Save triplets in a list for reference</a:t>
            </a:r>
            <a:endParaRPr/>
          </a:p>
          <a:p>
            <a:pPr indent="0" lvl="0" marL="0" rtl="0" algn="l">
              <a:spcBef>
                <a:spcPts val="1200"/>
              </a:spcBef>
              <a:spcAft>
                <a:spcPts val="0"/>
              </a:spcAft>
              <a:buNone/>
            </a:pPr>
            <a:r>
              <a:rPr lang="en"/>
              <a:t>Check if each input pixel is within the list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X is void space if:</a:t>
            </a:r>
            <a:endParaRPr/>
          </a:p>
          <a:p>
            <a:pPr indent="0" lvl="0" marL="0" rtl="0" algn="l">
              <a:spcBef>
                <a:spcPts val="1200"/>
              </a:spcBef>
              <a:spcAft>
                <a:spcPts val="0"/>
              </a:spcAft>
              <a:buNone/>
            </a:pPr>
            <a:r>
              <a:rPr lang="en"/>
              <a:t>np.array_equals(X,Y) for Y in triplets</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Dependent</a:t>
            </a:r>
            <a:r>
              <a:rPr lang="en"/>
              <a:t> RGB Values</a:t>
            </a:r>
            <a:endParaRPr/>
          </a:p>
          <a:p>
            <a:pPr indent="0" lvl="0" marL="0" rtl="0" algn="l">
              <a:spcBef>
                <a:spcPts val="0"/>
              </a:spcBef>
              <a:spcAft>
                <a:spcPts val="0"/>
              </a:spcAft>
              <a:buNone/>
            </a:pPr>
            <a:r>
              <a:rPr lang="en" sz="1788"/>
              <a:t>Initial Results</a:t>
            </a:r>
            <a:endParaRPr sz="1788"/>
          </a:p>
        </p:txBody>
      </p:sp>
      <p:grpSp>
        <p:nvGrpSpPr>
          <p:cNvPr id="184" name="Google Shape;184;p21"/>
          <p:cNvGrpSpPr/>
          <p:nvPr/>
        </p:nvGrpSpPr>
        <p:grpSpPr>
          <a:xfrm>
            <a:off x="990050" y="1307850"/>
            <a:ext cx="7163873" cy="3578424"/>
            <a:chOff x="990050" y="1307850"/>
            <a:chExt cx="7163873" cy="3578424"/>
          </a:xfrm>
        </p:grpSpPr>
        <p:pic>
          <p:nvPicPr>
            <p:cNvPr id="185" name="Google Shape;185;p21"/>
            <p:cNvPicPr preferRelativeResize="0"/>
            <p:nvPr/>
          </p:nvPicPr>
          <p:blipFill>
            <a:blip r:embed="rId3">
              <a:alphaModFix/>
            </a:blip>
            <a:stretch>
              <a:fillRect/>
            </a:stretch>
          </p:blipFill>
          <p:spPr>
            <a:xfrm>
              <a:off x="990050" y="1307850"/>
              <a:ext cx="7163873" cy="3578424"/>
            </a:xfrm>
            <a:prstGeom prst="rect">
              <a:avLst/>
            </a:prstGeom>
            <a:noFill/>
            <a:ln>
              <a:noFill/>
            </a:ln>
          </p:spPr>
        </p:pic>
        <p:pic>
          <p:nvPicPr>
            <p:cNvPr id="186" name="Google Shape;186;p21"/>
            <p:cNvPicPr preferRelativeResize="0"/>
            <p:nvPr/>
          </p:nvPicPr>
          <p:blipFill rotWithShape="1">
            <a:blip r:embed="rId3">
              <a:alphaModFix/>
            </a:blip>
            <a:srcRect b="78116" l="75834" r="22311" t="12602"/>
            <a:stretch/>
          </p:blipFill>
          <p:spPr>
            <a:xfrm>
              <a:off x="6051175" y="1365200"/>
              <a:ext cx="2066248" cy="1416875"/>
            </a:xfrm>
            <a:prstGeom prst="rect">
              <a:avLst/>
            </a:prstGeom>
            <a:noFill/>
            <a:ln>
              <a:noFill/>
            </a:ln>
          </p:spPr>
        </p:pic>
        <p:pic>
          <p:nvPicPr>
            <p:cNvPr id="187" name="Google Shape;187;p21"/>
            <p:cNvPicPr preferRelativeResize="0"/>
            <p:nvPr/>
          </p:nvPicPr>
          <p:blipFill rotWithShape="1">
            <a:blip r:embed="rId3">
              <a:alphaModFix/>
            </a:blip>
            <a:srcRect b="78116" l="75834" r="22311" t="12602"/>
            <a:stretch/>
          </p:blipFill>
          <p:spPr>
            <a:xfrm>
              <a:off x="6051175" y="3369850"/>
              <a:ext cx="2066248" cy="1416875"/>
            </a:xfrm>
            <a:prstGeom prst="rect">
              <a:avLst/>
            </a:prstGeom>
            <a:noFill/>
            <a:ln>
              <a:noFill/>
            </a:ln>
          </p:spPr>
        </p:pic>
        <p:pic>
          <p:nvPicPr>
            <p:cNvPr id="188" name="Google Shape;188;p21"/>
            <p:cNvPicPr preferRelativeResize="0"/>
            <p:nvPr/>
          </p:nvPicPr>
          <p:blipFill rotWithShape="1">
            <a:blip r:embed="rId3">
              <a:alphaModFix/>
            </a:blip>
            <a:srcRect b="78116" l="76816" r="22311" t="12602"/>
            <a:stretch/>
          </p:blipFill>
          <p:spPr>
            <a:xfrm>
              <a:off x="6117574" y="3369850"/>
              <a:ext cx="971525" cy="1416875"/>
            </a:xfrm>
            <a:prstGeom prst="rect">
              <a:avLst/>
            </a:prstGeom>
            <a:noFill/>
            <a:ln>
              <a:noFill/>
            </a:ln>
          </p:spPr>
        </p:pic>
        <p:pic>
          <p:nvPicPr>
            <p:cNvPr id="189" name="Google Shape;189;p21"/>
            <p:cNvPicPr preferRelativeResize="0"/>
            <p:nvPr/>
          </p:nvPicPr>
          <p:blipFill rotWithShape="1">
            <a:blip r:embed="rId3">
              <a:alphaModFix/>
            </a:blip>
            <a:srcRect b="78116" l="76816" r="22311" t="12602"/>
            <a:stretch/>
          </p:blipFill>
          <p:spPr>
            <a:xfrm>
              <a:off x="6117574" y="1365200"/>
              <a:ext cx="971525" cy="141687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